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2" r:id="rId2"/>
    <p:sldId id="374" r:id="rId3"/>
    <p:sldId id="375" r:id="rId4"/>
    <p:sldId id="376" r:id="rId5"/>
    <p:sldId id="377" r:id="rId6"/>
    <p:sldId id="378" r:id="rId7"/>
    <p:sldId id="379" r:id="rId8"/>
    <p:sldId id="380" r:id="rId9"/>
    <p:sldId id="39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B9636-B218-48E7-A003-EB06D47D9FD2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C78D2-32AA-4099-96CF-ECD0C435B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56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 405 Sanitary and Environmental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3923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/>
              <a:t>Al Mansour University College</a:t>
            </a:r>
          </a:p>
          <a:p>
            <a:pPr marL="0" indent="0" algn="ctr">
              <a:buNone/>
            </a:pPr>
            <a:r>
              <a:rPr lang="en-US" dirty="0"/>
              <a:t>Civil Engineering department</a:t>
            </a:r>
          </a:p>
          <a:p>
            <a:pPr marL="0" indent="0" algn="ctr">
              <a:buNone/>
            </a:pPr>
            <a:r>
              <a:rPr lang="en-US" dirty="0" smtClean="0"/>
              <a:t>2017-2018</a:t>
            </a:r>
          </a:p>
          <a:p>
            <a:pPr marL="0" indent="0" algn="ctr">
              <a:buNone/>
            </a:pPr>
            <a:r>
              <a:rPr lang="en-US" dirty="0" smtClean="0"/>
              <a:t>Lecture </a:t>
            </a:r>
            <a:r>
              <a:rPr lang="en-US" dirty="0" smtClean="0"/>
              <a:t>6</a:t>
            </a:r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/>
              <a:t>Ameer</a:t>
            </a:r>
            <a:r>
              <a:rPr lang="en-US" dirty="0"/>
              <a:t> </a:t>
            </a:r>
            <a:r>
              <a:rPr lang="en-US" dirty="0" err="1"/>
              <a:t>Badr</a:t>
            </a:r>
            <a:r>
              <a:rPr lang="en-US" dirty="0"/>
              <a:t> </a:t>
            </a:r>
            <a:r>
              <a:rPr lang="en-US" dirty="0" err="1"/>
              <a:t>Khudhair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281" y="1679575"/>
            <a:ext cx="2047875" cy="251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99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Flocculation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/>
              <a:t>During flocculation, slow-moving paddle mixers gently stir a mixture of water and coagulant to generate </a:t>
            </a:r>
            <a:r>
              <a:rPr lang="en-US" sz="2800" dirty="0" err="1"/>
              <a:t>floc</a:t>
            </a:r>
            <a:r>
              <a:rPr lang="en-US" sz="2800" dirty="0"/>
              <a:t>. A series of flocculation chambers is usually employed rather than a single basin.  The common mechanical mixing devices are paddle </a:t>
            </a:r>
            <a:r>
              <a:rPr lang="en-US" sz="2800" dirty="0" err="1"/>
              <a:t>flocculators</a:t>
            </a:r>
            <a:r>
              <a:rPr lang="en-US" sz="2800" dirty="0"/>
              <a:t>, flat-bed turbines, and vertical-turbine mixers.  These mixing devices are shown in figure below. Flocculation chamber is built as close to sedimentation tank as possible.  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62816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Type of </a:t>
            </a:r>
            <a:r>
              <a:rPr lang="en-US" b="1" dirty="0" err="1"/>
              <a:t>flocculator</a:t>
            </a:r>
            <a:r>
              <a:rPr lang="en-US" b="1" dirty="0"/>
              <a:t>:</a:t>
            </a:r>
            <a:endParaRPr lang="en-US" dirty="0"/>
          </a:p>
          <a:p>
            <a:pPr lvl="0"/>
            <a:r>
              <a:rPr lang="en-US" dirty="0"/>
              <a:t>Mechanical </a:t>
            </a:r>
            <a:r>
              <a:rPr lang="en-US" dirty="0" err="1"/>
              <a:t>flocculator</a:t>
            </a:r>
            <a:r>
              <a:rPr lang="en-US" dirty="0"/>
              <a:t>; horizontal or vertical</a:t>
            </a:r>
          </a:p>
          <a:p>
            <a:pPr lvl="0"/>
            <a:r>
              <a:rPr lang="en-US" dirty="0"/>
              <a:t>Hydraulic </a:t>
            </a:r>
            <a:r>
              <a:rPr lang="en-US" dirty="0" err="1"/>
              <a:t>flocculator</a:t>
            </a:r>
            <a:endParaRPr lang="en-US" dirty="0"/>
          </a:p>
          <a:p>
            <a:endParaRPr lang="ar-IQ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21209" t="29716" r="33468" b="15246"/>
          <a:stretch/>
        </p:blipFill>
        <p:spPr bwMode="auto">
          <a:xfrm>
            <a:off x="1669415" y="2068195"/>
            <a:ext cx="5340985" cy="41040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39764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/>
              <a:t>Design </a:t>
            </a:r>
            <a:r>
              <a:rPr lang="en-US" sz="4000" b="1" dirty="0" smtClean="0"/>
              <a:t>criteria</a:t>
            </a:r>
            <a:endParaRPr lang="ar-IQ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4400"/>
                <a:ext cx="8229600" cy="5791200"/>
              </a:xfrm>
            </p:spPr>
            <p:txBody>
              <a:bodyPr>
                <a:normAutofit fontScale="62500" lnSpcReduction="20000"/>
              </a:bodyPr>
              <a:lstStyle/>
              <a:p>
                <a:pPr algn="just"/>
                <a:r>
                  <a:rPr lang="en-US" dirty="0" smtClean="0"/>
                  <a:t>Detention </a:t>
                </a:r>
                <a:r>
                  <a:rPr lang="en-US" dirty="0"/>
                  <a:t>time (20-30) minutes</a:t>
                </a:r>
              </a:p>
              <a:p>
                <a:pPr algn="just"/>
                <a:r>
                  <a:rPr lang="en-US" dirty="0"/>
                  <a:t>Velocity gradient G (20 -50) 1/sec;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𝜇</m:t>
                            </m:r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r>
                              <a:rPr lang="en-US" i="1">
                                <a:latin typeface="Cambria Math"/>
                              </a:rPr>
                              <m:t>𝑉</m:t>
                            </m:r>
                          </m:den>
                        </m:f>
                      </m:e>
                    </m:rad>
                  </m:oMath>
                </a14:m>
                <a:endParaRPr lang="en-US" dirty="0"/>
              </a:p>
              <a:p>
                <a:pPr algn="just"/>
                <a:r>
                  <a:rPr lang="en-US" dirty="0"/>
                  <a:t>GT =G.T; 20,000 - 200,000 </a:t>
                </a:r>
                <a:endParaRPr lang="en-US" dirty="0" smtClean="0"/>
              </a:p>
              <a:p>
                <a:pPr algn="just"/>
                <a:endParaRPr lang="en-US" dirty="0"/>
              </a:p>
              <a:p>
                <a:pPr marL="0" indent="0" algn="just">
                  <a:buNone/>
                </a:pPr>
                <a:r>
                  <a:rPr lang="en-US" dirty="0"/>
                  <a:t>P: power input (watt); w=</a:t>
                </a:r>
                <a:r>
                  <a:rPr lang="en-US" dirty="0" err="1"/>
                  <a:t>N.m</a:t>
                </a:r>
                <a:r>
                  <a:rPr lang="en-US" dirty="0"/>
                  <a:t>/s; P= 0.5* Cd.ρ.A.v</a:t>
                </a:r>
                <a:r>
                  <a:rPr lang="en-US" baseline="30000" dirty="0"/>
                  <a:t>3</a:t>
                </a:r>
                <a:endParaRPr lang="en-US" dirty="0"/>
              </a:p>
              <a:p>
                <a:pPr marL="0" indent="0" algn="just">
                  <a:buNone/>
                </a:pPr>
                <a:r>
                  <a:rPr lang="en-US" dirty="0"/>
                  <a:t>Cd: drag coefficient, depend on liquid type and surface roughness.</a:t>
                </a:r>
              </a:p>
              <a:p>
                <a:pPr marL="0" indent="0" algn="just">
                  <a:buNone/>
                </a:pPr>
                <a:r>
                  <a:rPr lang="en-US" dirty="0"/>
                  <a:t>ρ: water density (1000 kg/m</a:t>
                </a:r>
                <a:r>
                  <a:rPr lang="en-US" baseline="30000" dirty="0"/>
                  <a:t>3</a:t>
                </a:r>
                <a:r>
                  <a:rPr lang="en-US" dirty="0"/>
                  <a:t>)</a:t>
                </a:r>
              </a:p>
              <a:p>
                <a:pPr marL="0" indent="0" algn="just">
                  <a:buNone/>
                </a:pPr>
                <a:r>
                  <a:rPr lang="en-US" dirty="0"/>
                  <a:t>A: total area of paddles</a:t>
                </a:r>
              </a:p>
              <a:p>
                <a:pPr marL="0" indent="0" algn="just">
                  <a:buNone/>
                </a:pPr>
                <a:r>
                  <a:rPr lang="en-US" dirty="0"/>
                  <a:t>v: relative velocity; v= absolute velocity (vi)- velocity of water in paddles</a:t>
                </a:r>
              </a:p>
              <a:p>
                <a:pPr marL="0" indent="0" algn="just">
                  <a:buNone/>
                </a:pPr>
                <a:r>
                  <a:rPr lang="en-US" dirty="0"/>
                  <a:t>v = (1-k)* 2π.</a:t>
                </a:r>
                <a:r>
                  <a:rPr lang="en-US" dirty="0" err="1"/>
                  <a:t>r.n</a:t>
                </a:r>
                <a:r>
                  <a:rPr lang="en-US" dirty="0"/>
                  <a:t>/60</a:t>
                </a:r>
              </a:p>
              <a:p>
                <a:pPr marL="0" indent="0" algn="just">
                  <a:buNone/>
                </a:pPr>
                <a:r>
                  <a:rPr lang="en-US" dirty="0"/>
                  <a:t>vi: (rpm), m/s, vi =2π.</a:t>
                </a:r>
                <a:r>
                  <a:rPr lang="en-US" dirty="0" err="1"/>
                  <a:t>r.n</a:t>
                </a:r>
                <a:r>
                  <a:rPr lang="en-US" dirty="0"/>
                  <a:t>/60</a:t>
                </a:r>
              </a:p>
              <a:p>
                <a:pPr marL="0" indent="0" algn="just">
                  <a:buNone/>
                </a:pPr>
                <a:r>
                  <a:rPr lang="en-US" dirty="0"/>
                  <a:t>r: effective radius (m)</a:t>
                </a:r>
              </a:p>
              <a:p>
                <a:pPr marL="0" indent="0" algn="just">
                  <a:buNone/>
                </a:pPr>
                <a:r>
                  <a:rPr lang="en-US" dirty="0"/>
                  <a:t>n: </a:t>
                </a:r>
                <a:r>
                  <a:rPr lang="en-US" dirty="0" smtClean="0"/>
                  <a:t>rpm</a:t>
                </a:r>
              </a:p>
              <a:p>
                <a:pPr marL="0" indent="0" algn="just">
                  <a:buNone/>
                </a:pPr>
                <a:r>
                  <a:rPr lang="en-US" dirty="0"/>
                  <a:t>k: relative velocity between water and abs velocity of paddles</a:t>
                </a:r>
              </a:p>
              <a:p>
                <a:pPr marL="0" indent="0" algn="just">
                  <a:buNone/>
                </a:pPr>
                <a:r>
                  <a:rPr lang="en-US" dirty="0"/>
                  <a:t>k=velocity of water in paddles/ abs velocity (vi)</a:t>
                </a:r>
              </a:p>
              <a:p>
                <a:pPr marL="0" indent="0" algn="just">
                  <a:buNone/>
                </a:pPr>
                <a:r>
                  <a:rPr lang="en-US" dirty="0"/>
                  <a:t>μ: dynamic viscosity (N.s/m</a:t>
                </a:r>
                <a:r>
                  <a:rPr lang="en-US" baseline="30000" dirty="0"/>
                  <a:t>2</a:t>
                </a:r>
                <a:r>
                  <a:rPr lang="en-US" dirty="0"/>
                  <a:t>), (Pa · s); if not mentions in the question use (1.312* 10</a:t>
                </a:r>
                <a:r>
                  <a:rPr lang="en-US" baseline="30000" dirty="0"/>
                  <a:t>-3</a:t>
                </a:r>
                <a:r>
                  <a:rPr lang="en-US" dirty="0"/>
                  <a:t> N.s/m</a:t>
                </a:r>
                <a:r>
                  <a:rPr lang="en-US" baseline="30000" dirty="0"/>
                  <a:t>2</a:t>
                </a:r>
                <a:r>
                  <a:rPr lang="en-US" dirty="0"/>
                  <a:t>)</a:t>
                </a:r>
              </a:p>
              <a:p>
                <a:pPr marL="0" indent="0" algn="just">
                  <a:buNone/>
                </a:pPr>
                <a:r>
                  <a:rPr lang="en-US" dirty="0"/>
                  <a:t>V: </a:t>
                </a:r>
                <a:r>
                  <a:rPr lang="en-US" dirty="0" err="1"/>
                  <a:t>floccualtor</a:t>
                </a:r>
                <a:r>
                  <a:rPr lang="en-US" dirty="0"/>
                  <a:t> volume (m</a:t>
                </a:r>
                <a:r>
                  <a:rPr lang="en-US" baseline="30000" dirty="0"/>
                  <a:t>3</a:t>
                </a:r>
                <a:r>
                  <a:rPr lang="en-US" dirty="0"/>
                  <a:t>)</a:t>
                </a:r>
              </a:p>
              <a:p>
                <a:pPr marL="0" indent="0" algn="just">
                  <a:buNone/>
                </a:pPr>
                <a:endParaRPr lang="en-US" dirty="0"/>
              </a:p>
              <a:p>
                <a:pPr algn="just"/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14400"/>
                <a:ext cx="8229600" cy="5791200"/>
              </a:xfrm>
              <a:blipFill rotWithShape="1">
                <a:blip r:embed="rId2"/>
                <a:stretch>
                  <a:fillRect l="-741" t="-1474" r="-1407" b="-12105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0656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382000" cy="624840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n-US" b="1" dirty="0"/>
              <a:t>Example</a:t>
            </a:r>
            <a:r>
              <a:rPr lang="en-US" dirty="0"/>
              <a:t>: For a </a:t>
            </a:r>
            <a:r>
              <a:rPr lang="en-US" dirty="0" err="1"/>
              <a:t>flocculator</a:t>
            </a:r>
            <a:r>
              <a:rPr lang="en-US" dirty="0"/>
              <a:t> tank, the following data are given: Q =300 m</a:t>
            </a:r>
            <a:r>
              <a:rPr lang="en-US" baseline="30000" dirty="0"/>
              <a:t>3</a:t>
            </a:r>
            <a:r>
              <a:rPr lang="en-US" dirty="0"/>
              <a:t>/min,  D.T. =20 min, P =2KW/unit of flow, L= 3D, W =2D, D =depth of the tank, v=75% vi peddles, ρ =1000 kg/m</a:t>
            </a:r>
            <a:r>
              <a:rPr lang="en-US" baseline="30000" dirty="0"/>
              <a:t>3</a:t>
            </a:r>
            <a:r>
              <a:rPr lang="en-US" dirty="0"/>
              <a:t>, Cd =1.2, find:</a:t>
            </a:r>
          </a:p>
          <a:p>
            <a:pPr marL="0" indent="0" algn="just">
              <a:buNone/>
            </a:pPr>
            <a:r>
              <a:rPr lang="en-US" dirty="0"/>
              <a:t>1.	L, W, D of the </a:t>
            </a:r>
            <a:r>
              <a:rPr lang="en-US" dirty="0" err="1"/>
              <a:t>flocculator</a:t>
            </a:r>
            <a:r>
              <a:rPr lang="en-US" dirty="0"/>
              <a:t> tank.</a:t>
            </a:r>
          </a:p>
          <a:p>
            <a:pPr marL="0" indent="0" algn="just">
              <a:buNone/>
            </a:pPr>
            <a:r>
              <a:rPr lang="en-US" dirty="0"/>
              <a:t>2.	Total area of paddles knowing that three rows are used in this </a:t>
            </a:r>
            <a:r>
              <a:rPr lang="en-US" dirty="0" err="1"/>
              <a:t>flocculator</a:t>
            </a:r>
            <a:r>
              <a:rPr lang="en-US" dirty="0"/>
              <a:t> along its length and the area for one row is 10% W.D.</a:t>
            </a:r>
          </a:p>
          <a:p>
            <a:pPr marL="0" indent="0" algn="just">
              <a:buNone/>
            </a:pPr>
            <a:r>
              <a:rPr lang="en-US" dirty="0"/>
              <a:t>3.	RPM of the paddles in flocculation tank. Use r = 4.5 m</a:t>
            </a:r>
          </a:p>
          <a:p>
            <a:pPr marL="0" indent="0" algn="just">
              <a:buNone/>
            </a:pPr>
            <a:r>
              <a:rPr lang="en-US" dirty="0"/>
              <a:t> </a:t>
            </a:r>
          </a:p>
          <a:p>
            <a:pPr marL="0" indent="0" algn="just">
              <a:buNone/>
            </a:pPr>
            <a:r>
              <a:rPr lang="en-US" dirty="0"/>
              <a:t>Solution:</a:t>
            </a:r>
          </a:p>
          <a:p>
            <a:pPr marL="0" indent="0" algn="just">
              <a:buNone/>
            </a:pPr>
            <a:r>
              <a:rPr lang="en-US" dirty="0"/>
              <a:t>Volume = Q*D.T. =300*20 = 6000 m</a:t>
            </a:r>
            <a:r>
              <a:rPr lang="en-US" baseline="30000" dirty="0"/>
              <a:t>3</a:t>
            </a:r>
            <a:endParaRPr lang="en-US" dirty="0"/>
          </a:p>
          <a:p>
            <a:pPr marL="0" indent="0" algn="just">
              <a:buNone/>
            </a:pPr>
            <a:r>
              <a:rPr lang="en-US" dirty="0"/>
              <a:t>Volume = L.W.D = 3D. 2D.D= 6D</a:t>
            </a:r>
            <a:r>
              <a:rPr lang="en-US" baseline="30000" dirty="0"/>
              <a:t>3</a:t>
            </a:r>
            <a:r>
              <a:rPr lang="en-US" dirty="0"/>
              <a:t>; D =10 m; w = 20 m; L =30m</a:t>
            </a:r>
          </a:p>
          <a:p>
            <a:pPr marL="0" indent="0" algn="just">
              <a:buNone/>
            </a:pPr>
            <a:r>
              <a:rPr lang="en-US" dirty="0"/>
              <a:t> </a:t>
            </a:r>
          </a:p>
          <a:p>
            <a:pPr marL="0" indent="0" algn="just">
              <a:buNone/>
            </a:pPr>
            <a:r>
              <a:rPr lang="en-US" dirty="0"/>
              <a:t>Area of one raw of paddles is equal to W*D =200 m</a:t>
            </a:r>
            <a:r>
              <a:rPr lang="en-US" baseline="30000" dirty="0"/>
              <a:t>2</a:t>
            </a:r>
            <a:endParaRPr lang="en-US" dirty="0"/>
          </a:p>
          <a:p>
            <a:pPr marL="0" indent="0" algn="just">
              <a:buNone/>
            </a:pPr>
            <a:r>
              <a:rPr lang="en-US" dirty="0"/>
              <a:t>Area of one paddle = 10% (W*D) =10*200/100 = 20m</a:t>
            </a:r>
            <a:r>
              <a:rPr lang="en-US" baseline="30000" dirty="0"/>
              <a:t>2</a:t>
            </a:r>
            <a:endParaRPr lang="en-US" dirty="0"/>
          </a:p>
          <a:p>
            <a:pPr marL="0" indent="0" algn="just">
              <a:buNone/>
            </a:pPr>
            <a:r>
              <a:rPr lang="en-US" dirty="0"/>
              <a:t>Total area of paddles =3*20 =60 m</a:t>
            </a:r>
            <a:r>
              <a:rPr lang="en-US" baseline="30000" dirty="0"/>
              <a:t>2</a:t>
            </a:r>
            <a:endParaRPr lang="en-US" dirty="0"/>
          </a:p>
          <a:p>
            <a:pPr marL="0" indent="0" algn="just">
              <a:buNone/>
            </a:pPr>
            <a:r>
              <a:rPr lang="en-US" dirty="0"/>
              <a:t> </a:t>
            </a:r>
          </a:p>
          <a:p>
            <a:pPr marL="0" indent="0" algn="just">
              <a:buNone/>
            </a:pPr>
            <a:r>
              <a:rPr lang="en-US" dirty="0"/>
              <a:t>P= 0.5* Cd.ρ.A.v</a:t>
            </a:r>
            <a:r>
              <a:rPr lang="en-US" baseline="30000" dirty="0"/>
              <a:t>3</a:t>
            </a:r>
            <a:endParaRPr lang="en-US" dirty="0"/>
          </a:p>
          <a:p>
            <a:pPr marL="0" indent="0" algn="just">
              <a:buNone/>
            </a:pPr>
            <a:r>
              <a:rPr lang="en-US" dirty="0"/>
              <a:t>P=2kw for each unit of flow</a:t>
            </a:r>
          </a:p>
          <a:p>
            <a:pPr marL="0" indent="0" algn="just">
              <a:buNone/>
            </a:pPr>
            <a:r>
              <a:rPr lang="en-US" dirty="0"/>
              <a:t>P </a:t>
            </a:r>
            <a:r>
              <a:rPr lang="en-US" baseline="-25000" dirty="0"/>
              <a:t>total</a:t>
            </a:r>
            <a:r>
              <a:rPr lang="en-US" dirty="0"/>
              <a:t>= 2*300 = 600 kw = 600,000 watt</a:t>
            </a:r>
          </a:p>
          <a:p>
            <a:pPr marL="0" indent="0" algn="just">
              <a:buNone/>
            </a:pPr>
            <a:r>
              <a:rPr lang="en-US" dirty="0"/>
              <a:t>v= 2.56 m/s</a:t>
            </a:r>
          </a:p>
          <a:p>
            <a:pPr marL="0" indent="0" algn="just">
              <a:buNone/>
            </a:pPr>
            <a:r>
              <a:rPr lang="en-US" dirty="0"/>
              <a:t>v =0.75*vi; vi = 3.413 m/s</a:t>
            </a:r>
          </a:p>
          <a:p>
            <a:pPr marL="0" indent="0" algn="just">
              <a:buNone/>
            </a:pPr>
            <a:r>
              <a:rPr lang="en-US" dirty="0"/>
              <a:t>vi =2π.</a:t>
            </a:r>
            <a:r>
              <a:rPr lang="en-US" dirty="0" err="1"/>
              <a:t>r.n</a:t>
            </a:r>
            <a:r>
              <a:rPr lang="en-US" dirty="0"/>
              <a:t>/60; r = 4.5 m</a:t>
            </a:r>
          </a:p>
          <a:p>
            <a:pPr marL="0" indent="0" algn="just">
              <a:buNone/>
            </a:pPr>
            <a:r>
              <a:rPr lang="en-US" dirty="0"/>
              <a:t>n=7.24 rpm</a:t>
            </a:r>
          </a:p>
          <a:p>
            <a:pPr marL="0" indent="0" algn="just"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56613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b="1" dirty="0" smtClean="0"/>
              <a:t>Example</a:t>
            </a:r>
            <a:r>
              <a:rPr lang="en-US" sz="2800" dirty="0"/>
              <a:t>: A </a:t>
            </a:r>
            <a:r>
              <a:rPr lang="en-US" sz="2800" dirty="0" err="1"/>
              <a:t>flocculator</a:t>
            </a:r>
            <a:r>
              <a:rPr lang="en-US" sz="2800" dirty="0"/>
              <a:t> with L=8m, w =10m, depth =6m and designed with one rotating paddle of blades as shown in figure below. Knowing that D.T. =20 min and cd =1.2, µ =1.3 </a:t>
            </a:r>
            <a:r>
              <a:rPr lang="en-US" sz="2800" dirty="0" err="1"/>
              <a:t>cp</a:t>
            </a:r>
            <a:r>
              <a:rPr lang="en-US" sz="2800" dirty="0"/>
              <a:t>, rpm =2, ρ =1000 kg/m</a:t>
            </a:r>
            <a:r>
              <a:rPr lang="en-US" sz="2800" baseline="30000" dirty="0"/>
              <a:t>3</a:t>
            </a:r>
            <a:r>
              <a:rPr lang="en-US" sz="2800" dirty="0"/>
              <a:t>, v =0.75*vi, find: (1 </a:t>
            </a:r>
            <a:r>
              <a:rPr lang="en-US" sz="2800" i="1" dirty="0" err="1"/>
              <a:t>cp</a:t>
            </a:r>
            <a:r>
              <a:rPr lang="en-US" sz="2800" dirty="0"/>
              <a:t> = 10</a:t>
            </a:r>
            <a:r>
              <a:rPr lang="en-US" sz="2800" baseline="30000" dirty="0"/>
              <a:t>−3</a:t>
            </a:r>
            <a:r>
              <a:rPr lang="en-US" sz="2800" dirty="0"/>
              <a:t> </a:t>
            </a:r>
            <a:r>
              <a:rPr lang="en-US" sz="2800" dirty="0" err="1"/>
              <a:t>Pa·s</a:t>
            </a:r>
            <a:r>
              <a:rPr lang="en-US" sz="2800" dirty="0"/>
              <a:t> = 1 </a:t>
            </a:r>
            <a:r>
              <a:rPr lang="en-US" sz="2800" dirty="0" err="1"/>
              <a:t>mPa·s</a:t>
            </a:r>
            <a:r>
              <a:rPr lang="en-US" sz="2800" dirty="0"/>
              <a:t>) (</a:t>
            </a:r>
            <a:r>
              <a:rPr lang="en-US" sz="2800" dirty="0" err="1"/>
              <a:t>cp</a:t>
            </a:r>
            <a:r>
              <a:rPr lang="en-US" sz="2800" dirty="0"/>
              <a:t>= centipoise). Power input in </a:t>
            </a:r>
            <a:r>
              <a:rPr lang="en-US" sz="2800" dirty="0" err="1"/>
              <a:t>N.m</a:t>
            </a:r>
            <a:r>
              <a:rPr lang="en-US" sz="2800" dirty="0"/>
              <a:t>/sec; G in 1/s</a:t>
            </a:r>
          </a:p>
          <a:p>
            <a:endParaRPr lang="ar-IQ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84" t="35652" r="22880" b="35653"/>
          <a:stretch/>
        </p:blipFill>
        <p:spPr bwMode="auto">
          <a:xfrm>
            <a:off x="5562600" y="3505200"/>
            <a:ext cx="3120368" cy="250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4056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57200"/>
                <a:ext cx="8229600" cy="5668963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000" dirty="0" smtClean="0">
                    <a:cs typeface="+mj-cs"/>
                  </a:rPr>
                  <a:t>Solution</a:t>
                </a:r>
                <a:r>
                  <a:rPr lang="en-US" sz="2000" dirty="0">
                    <a:cs typeface="+mj-cs"/>
                  </a:rPr>
                  <a:t>: </a:t>
                </a:r>
                <a:endParaRPr lang="en-US" sz="2000" dirty="0" smtClean="0">
                  <a:solidFill>
                    <a:srgbClr val="000000"/>
                  </a:solidFill>
                  <a:latin typeface="Times New Roman"/>
                  <a:ea typeface="Calibri"/>
                  <a:cs typeface="+mj-cs"/>
                </a:endParaRPr>
              </a:p>
              <a:p>
                <a:pPr marL="0" indent="0" algn="just">
                  <a:lnSpc>
                    <a:spcPct val="115000"/>
                  </a:lnSpc>
                  <a:spcAft>
                    <a:spcPts val="0"/>
                  </a:spcAft>
                  <a:buNone/>
                </a:pPr>
                <a:r>
                  <a:rPr lang="en-US" sz="2000" dirty="0" smtClean="0">
                    <a:solidFill>
                      <a:srgbClr val="000000"/>
                    </a:solidFill>
                    <a:latin typeface="Times New Roman"/>
                    <a:ea typeface="Calibri"/>
                    <a:cs typeface="+mj-cs"/>
                  </a:rPr>
                  <a:t>P</a:t>
                </a:r>
                <a:r>
                  <a:rPr lang="en-US" sz="2000" dirty="0">
                    <a:solidFill>
                      <a:srgbClr val="000000"/>
                    </a:solidFill>
                    <a:latin typeface="Times New Roman"/>
                    <a:ea typeface="Calibri"/>
                    <a:cs typeface="+mj-cs"/>
                  </a:rPr>
                  <a:t>= 0.5* Cd.ρ.A.v</a:t>
                </a:r>
                <a:r>
                  <a:rPr lang="en-US" sz="2000" baseline="30000" dirty="0">
                    <a:solidFill>
                      <a:srgbClr val="000000"/>
                    </a:solidFill>
                    <a:latin typeface="Times New Roman"/>
                    <a:ea typeface="Calibri"/>
                    <a:cs typeface="+mj-cs"/>
                  </a:rPr>
                  <a:t>3</a:t>
                </a:r>
                <a:endParaRPr lang="en-US" sz="2000" dirty="0">
                  <a:ea typeface="Calibri"/>
                  <a:cs typeface="+mj-cs"/>
                </a:endParaRPr>
              </a:p>
              <a:p>
                <a:pPr marL="0" indent="0" algn="just">
                  <a:lnSpc>
                    <a:spcPct val="115000"/>
                  </a:lnSpc>
                  <a:spcAft>
                    <a:spcPts val="0"/>
                  </a:spcAft>
                  <a:buNone/>
                </a:pPr>
                <a:r>
                  <a:rPr lang="en-US" sz="2000" dirty="0">
                    <a:solidFill>
                      <a:srgbClr val="000000"/>
                    </a:solidFill>
                    <a:latin typeface="Times New Roman"/>
                    <a:ea typeface="Calibri"/>
                    <a:cs typeface="+mj-cs"/>
                  </a:rPr>
                  <a:t>There are two </a:t>
                </a:r>
                <a:r>
                  <a:rPr lang="en-US" sz="2000" dirty="0" smtClean="0">
                    <a:solidFill>
                      <a:srgbClr val="000000"/>
                    </a:solidFill>
                    <a:latin typeface="Times New Roman"/>
                    <a:ea typeface="Calibri"/>
                    <a:cs typeface="+mj-cs"/>
                  </a:rPr>
                  <a:t>blades</a:t>
                </a:r>
              </a:p>
              <a:p>
                <a:pPr marL="0" indent="0">
                  <a:buNone/>
                </a:pPr>
                <a:r>
                  <a:rPr lang="en-US" sz="2000" dirty="0" smtClean="0">
                    <a:cs typeface="+mj-cs"/>
                  </a:rPr>
                  <a:t>A</a:t>
                </a:r>
                <a:r>
                  <a:rPr lang="en-US" sz="2000" baseline="-25000" dirty="0" smtClean="0">
                    <a:cs typeface="+mj-cs"/>
                  </a:rPr>
                  <a:t>1</a:t>
                </a:r>
                <a:r>
                  <a:rPr lang="en-US" sz="2000" dirty="0">
                    <a:cs typeface="+mj-cs"/>
                  </a:rPr>
                  <a:t>= 0.3*8*2= 4.8 m</a:t>
                </a:r>
                <a:r>
                  <a:rPr lang="en-US" sz="2000" baseline="30000" dirty="0">
                    <a:cs typeface="+mj-cs"/>
                  </a:rPr>
                  <a:t>2</a:t>
                </a:r>
                <a:endParaRPr lang="en-US" sz="2000" dirty="0">
                  <a:cs typeface="+mj-cs"/>
                </a:endParaRPr>
              </a:p>
              <a:p>
                <a:pPr marL="0" indent="0">
                  <a:buNone/>
                </a:pPr>
                <a:r>
                  <a:rPr lang="en-US" sz="2000" dirty="0">
                    <a:cs typeface="+mj-cs"/>
                  </a:rPr>
                  <a:t>A</a:t>
                </a:r>
                <a:r>
                  <a:rPr lang="en-US" sz="2000" baseline="-25000" dirty="0">
                    <a:cs typeface="+mj-cs"/>
                  </a:rPr>
                  <a:t>2</a:t>
                </a:r>
                <a:r>
                  <a:rPr lang="en-US" sz="2000" dirty="0">
                    <a:cs typeface="+mj-cs"/>
                  </a:rPr>
                  <a:t>=0.2*8*2 =3.2 m</a:t>
                </a:r>
                <a:r>
                  <a:rPr lang="en-US" sz="2000" baseline="30000" dirty="0">
                    <a:cs typeface="+mj-cs"/>
                  </a:rPr>
                  <a:t>2</a:t>
                </a:r>
                <a:endParaRPr lang="en-US" sz="2000" dirty="0">
                  <a:cs typeface="+mj-cs"/>
                </a:endParaRPr>
              </a:p>
              <a:p>
                <a:pPr marL="0" indent="0">
                  <a:buNone/>
                </a:pPr>
                <a:r>
                  <a:rPr lang="en-US" sz="2000" dirty="0">
                    <a:cs typeface="+mj-cs"/>
                  </a:rPr>
                  <a:t>r</a:t>
                </a:r>
                <a:r>
                  <a:rPr lang="en-US" sz="2000" baseline="-25000" dirty="0">
                    <a:cs typeface="+mj-cs"/>
                  </a:rPr>
                  <a:t>1</a:t>
                </a:r>
                <a:r>
                  <a:rPr lang="en-US" sz="2000" dirty="0">
                    <a:cs typeface="+mj-cs"/>
                  </a:rPr>
                  <a:t>= 3.6/2 =1.8 m; r</a:t>
                </a:r>
                <a:r>
                  <a:rPr lang="en-US" sz="2000" baseline="-25000" dirty="0">
                    <a:cs typeface="+mj-cs"/>
                  </a:rPr>
                  <a:t>2</a:t>
                </a:r>
                <a:r>
                  <a:rPr lang="en-US" sz="2000" dirty="0">
                    <a:cs typeface="+mj-cs"/>
                  </a:rPr>
                  <a:t>= 2/2=1 m</a:t>
                </a:r>
              </a:p>
              <a:p>
                <a:pPr marL="0" indent="0">
                  <a:buNone/>
                </a:pPr>
                <a:r>
                  <a:rPr lang="en-US" sz="2000" dirty="0">
                    <a:cs typeface="+mj-cs"/>
                  </a:rPr>
                  <a:t>vi =2π.</a:t>
                </a:r>
                <a:r>
                  <a:rPr lang="en-US" sz="2000" dirty="0" err="1">
                    <a:cs typeface="+mj-cs"/>
                  </a:rPr>
                  <a:t>r.n</a:t>
                </a:r>
                <a:r>
                  <a:rPr lang="en-US" sz="2000" dirty="0">
                    <a:cs typeface="+mj-cs"/>
                  </a:rPr>
                  <a:t>/60</a:t>
                </a:r>
              </a:p>
              <a:p>
                <a:pPr marL="0" indent="0">
                  <a:buNone/>
                </a:pPr>
                <a:r>
                  <a:rPr lang="en-US" sz="2000" dirty="0">
                    <a:cs typeface="+mj-cs"/>
                  </a:rPr>
                  <a:t>vi1= 2*3.14*2*1.8/60 =0.377 m/s</a:t>
                </a:r>
              </a:p>
              <a:p>
                <a:pPr marL="0" indent="0">
                  <a:buNone/>
                </a:pPr>
                <a:r>
                  <a:rPr lang="en-US" sz="2000" dirty="0">
                    <a:cs typeface="+mj-cs"/>
                  </a:rPr>
                  <a:t>vi2= 2*3.14*2*1/60 = 0.21 m/s</a:t>
                </a:r>
              </a:p>
              <a:p>
                <a:pPr marL="0" indent="0">
                  <a:buNone/>
                </a:pPr>
                <a:r>
                  <a:rPr lang="en-US" sz="2000" dirty="0">
                    <a:cs typeface="+mj-cs"/>
                  </a:rPr>
                  <a:t>v = 0.75 vi, vi = </a:t>
                </a:r>
                <a:r>
                  <a:rPr lang="en-US" sz="2000" dirty="0" err="1">
                    <a:cs typeface="+mj-cs"/>
                  </a:rPr>
                  <a:t>vp</a:t>
                </a:r>
                <a:endParaRPr lang="en-US" sz="2000" dirty="0">
                  <a:cs typeface="+mj-cs"/>
                </a:endParaRPr>
              </a:p>
              <a:p>
                <a:pPr marL="0" indent="0">
                  <a:buNone/>
                </a:pPr>
                <a:r>
                  <a:rPr lang="en-US" sz="2000" dirty="0">
                    <a:cs typeface="+mj-cs"/>
                  </a:rPr>
                  <a:t>v</a:t>
                </a:r>
                <a:r>
                  <a:rPr lang="en-US" sz="2000" baseline="-25000" dirty="0">
                    <a:cs typeface="+mj-cs"/>
                  </a:rPr>
                  <a:t>1</a:t>
                </a:r>
                <a:r>
                  <a:rPr lang="en-US" sz="2000" dirty="0">
                    <a:cs typeface="+mj-cs"/>
                  </a:rPr>
                  <a:t>=0.75*0.377 = 0.282 m/s</a:t>
                </a:r>
              </a:p>
              <a:p>
                <a:pPr marL="0" indent="0">
                  <a:buNone/>
                </a:pPr>
                <a:r>
                  <a:rPr lang="en-US" sz="2000" dirty="0">
                    <a:cs typeface="+mj-cs"/>
                  </a:rPr>
                  <a:t>v</a:t>
                </a:r>
                <a:r>
                  <a:rPr lang="en-US" sz="2000" baseline="-25000" dirty="0">
                    <a:cs typeface="+mj-cs"/>
                  </a:rPr>
                  <a:t>2</a:t>
                </a:r>
                <a:r>
                  <a:rPr lang="en-US" sz="2000" dirty="0">
                    <a:cs typeface="+mj-cs"/>
                  </a:rPr>
                  <a:t>=0.75*0.21 =0.157 m/s</a:t>
                </a:r>
              </a:p>
              <a:p>
                <a:pPr marL="0" indent="0">
                  <a:buNone/>
                </a:pPr>
                <a:r>
                  <a:rPr lang="en-US" sz="2000" dirty="0">
                    <a:cs typeface="+mj-cs"/>
                  </a:rPr>
                  <a:t>p =0.5*1.2* 1000* (A</a:t>
                </a:r>
                <a:r>
                  <a:rPr lang="en-US" sz="2000" baseline="-25000" dirty="0">
                    <a:cs typeface="+mj-cs"/>
                  </a:rPr>
                  <a:t>1</a:t>
                </a:r>
                <a:r>
                  <a:rPr lang="en-US" sz="2000" dirty="0">
                    <a:cs typeface="+mj-cs"/>
                  </a:rPr>
                  <a:t>.v</a:t>
                </a:r>
                <a:r>
                  <a:rPr lang="en-US" sz="2000" baseline="-25000" dirty="0">
                    <a:cs typeface="+mj-cs"/>
                  </a:rPr>
                  <a:t>1</a:t>
                </a:r>
                <a:r>
                  <a:rPr lang="en-US" sz="2000" baseline="30000" dirty="0">
                    <a:cs typeface="+mj-cs"/>
                  </a:rPr>
                  <a:t>3</a:t>
                </a:r>
                <a:r>
                  <a:rPr lang="en-US" sz="2000" dirty="0">
                    <a:cs typeface="+mj-cs"/>
                  </a:rPr>
                  <a:t>+A</a:t>
                </a:r>
                <a:r>
                  <a:rPr lang="en-US" sz="2000" baseline="-25000" dirty="0">
                    <a:cs typeface="+mj-cs"/>
                  </a:rPr>
                  <a:t>2</a:t>
                </a:r>
                <a:r>
                  <a:rPr lang="en-US" sz="2000" dirty="0">
                    <a:cs typeface="+mj-cs"/>
                  </a:rPr>
                  <a:t>.v</a:t>
                </a:r>
                <a:r>
                  <a:rPr lang="en-US" sz="2000" baseline="-25000" dirty="0">
                    <a:cs typeface="+mj-cs"/>
                  </a:rPr>
                  <a:t>2</a:t>
                </a:r>
                <a:r>
                  <a:rPr lang="en-US" sz="2000" baseline="30000" dirty="0">
                    <a:cs typeface="+mj-cs"/>
                  </a:rPr>
                  <a:t>3</a:t>
                </a:r>
                <a:r>
                  <a:rPr lang="en-US" sz="2000" dirty="0">
                    <a:cs typeface="+mj-cs"/>
                  </a:rPr>
                  <a:t>) = 72 </a:t>
                </a:r>
                <a:r>
                  <a:rPr lang="en-US" sz="2000" dirty="0" err="1">
                    <a:cs typeface="+mj-cs"/>
                  </a:rPr>
                  <a:t>N.m</a:t>
                </a:r>
                <a:r>
                  <a:rPr lang="en-US" sz="2000" dirty="0">
                    <a:cs typeface="+mj-cs"/>
                  </a:rPr>
                  <a:t>/sec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  <a:cs typeface="+mj-cs"/>
                      </a:rPr>
                      <m:t>𝐺</m:t>
                    </m:r>
                    <m:r>
                      <a:rPr lang="en-US" sz="2000" i="1">
                        <a:latin typeface="Cambria Math"/>
                        <a:cs typeface="+mj-cs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/>
                            <a:cs typeface="+mj-cs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i="1">
                                <a:latin typeface="Cambria Math"/>
                                <a:cs typeface="+mj-cs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/>
                                <a:cs typeface="+mj-cs"/>
                              </a:rPr>
                              <m:t>𝑃</m:t>
                            </m:r>
                          </m:num>
                          <m:den>
                            <m:r>
                              <a:rPr lang="en-US" sz="2000" i="1">
                                <a:latin typeface="Cambria Math"/>
                                <a:cs typeface="+mj-cs"/>
                              </a:rPr>
                              <m:t>𝜇</m:t>
                            </m:r>
                            <m:r>
                              <a:rPr lang="en-US" sz="2000" i="1">
                                <a:latin typeface="Cambria Math"/>
                                <a:cs typeface="+mj-cs"/>
                              </a:rPr>
                              <m:t>.</m:t>
                            </m:r>
                            <m:r>
                              <a:rPr lang="en-US" sz="2000" i="1">
                                <a:latin typeface="Cambria Math"/>
                                <a:cs typeface="+mj-cs"/>
                              </a:rPr>
                              <m:t>𝑉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000" dirty="0">
                    <a:cs typeface="+mj-cs"/>
                  </a:rPr>
                  <a:t> = (72/ (1.3*10</a:t>
                </a:r>
                <a:r>
                  <a:rPr lang="en-US" sz="2000" baseline="30000" dirty="0">
                    <a:cs typeface="+mj-cs"/>
                  </a:rPr>
                  <a:t>-3</a:t>
                </a:r>
                <a:r>
                  <a:rPr lang="en-US" sz="2000" dirty="0">
                    <a:cs typeface="+mj-cs"/>
                  </a:rPr>
                  <a:t>)*(10*8*6))</a:t>
                </a:r>
                <a:r>
                  <a:rPr lang="en-US" sz="2000" baseline="30000" dirty="0">
                    <a:cs typeface="+mj-cs"/>
                  </a:rPr>
                  <a:t>0.5</a:t>
                </a:r>
                <a:r>
                  <a:rPr lang="en-US" sz="2000" dirty="0">
                    <a:cs typeface="+mj-cs"/>
                  </a:rPr>
                  <a:t> = 10.74 s</a:t>
                </a:r>
                <a:r>
                  <a:rPr lang="en-US" sz="2000" baseline="30000" dirty="0">
                    <a:cs typeface="+mj-cs"/>
                  </a:rPr>
                  <a:t>-1</a:t>
                </a:r>
                <a:endParaRPr lang="en-US" sz="2000" dirty="0">
                  <a:cs typeface="+mj-cs"/>
                </a:endParaRPr>
              </a:p>
              <a:p>
                <a:pPr marL="0" indent="0">
                  <a:buNone/>
                </a:pPr>
                <a:r>
                  <a:rPr lang="en-US" sz="2000" dirty="0">
                    <a:cs typeface="+mj-cs"/>
                  </a:rPr>
                  <a:t>Not in range (20 – 50) sec</a:t>
                </a:r>
                <a:r>
                  <a:rPr lang="en-US" sz="2000" baseline="30000" dirty="0">
                    <a:cs typeface="+mj-cs"/>
                  </a:rPr>
                  <a:t>-1</a:t>
                </a:r>
                <a:r>
                  <a:rPr lang="en-US" sz="2000" dirty="0">
                    <a:cs typeface="+mj-cs"/>
                  </a:rPr>
                  <a:t> then not ok.</a:t>
                </a:r>
              </a:p>
              <a:p>
                <a:pPr marL="0" indent="0" algn="just">
                  <a:lnSpc>
                    <a:spcPct val="115000"/>
                  </a:lnSpc>
                  <a:spcAft>
                    <a:spcPts val="0"/>
                  </a:spcAft>
                  <a:buNone/>
                </a:pPr>
                <a:endParaRPr lang="en-US" sz="2000" dirty="0">
                  <a:ea typeface="Calibri"/>
                  <a:cs typeface="+mj-cs"/>
                </a:endParaRPr>
              </a:p>
              <a:p>
                <a:pPr marL="0" indent="0">
                  <a:buNone/>
                </a:pPr>
                <a:endParaRPr lang="ar-IQ" sz="2000" dirty="0">
                  <a:cs typeface="+mj-cs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57200"/>
                <a:ext cx="8229600" cy="5668963"/>
              </a:xfrm>
              <a:blipFill rotWithShape="1">
                <a:blip r:embed="rId2"/>
                <a:stretch>
                  <a:fillRect l="-741" t="-645" b="-2129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4125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sz="3000" b="1" dirty="0"/>
              <a:t>Example</a:t>
            </a:r>
            <a:r>
              <a:rPr lang="en-US" sz="3000" dirty="0"/>
              <a:t>: A </a:t>
            </a:r>
            <a:r>
              <a:rPr lang="en-US" sz="3000" dirty="0" err="1"/>
              <a:t>flocculator</a:t>
            </a:r>
            <a:r>
              <a:rPr lang="en-US" sz="3000" dirty="0"/>
              <a:t> tank is designed to treat 1 m</a:t>
            </a:r>
            <a:r>
              <a:rPr lang="en-US" sz="3000" baseline="30000" dirty="0"/>
              <a:t>3</a:t>
            </a:r>
            <a:r>
              <a:rPr lang="en-US" sz="3000" dirty="0"/>
              <a:t>/sec have a length 30 m and 12 m width and 4.5 m depth, it is equipped with paddles 0.3m width and 12m length, which are set in pins on four shafts rotation =2.5 rpm. The shafts are at the mid depth of the tank and the distance from the half to the center line of paddle is 2 m. The ratio between water velocity and paddle velocity is one quarter, take viscosity =1.312* 10</a:t>
            </a:r>
            <a:r>
              <a:rPr lang="en-US" sz="3000" baseline="30000" dirty="0"/>
              <a:t>-3</a:t>
            </a:r>
            <a:r>
              <a:rPr lang="en-US" sz="3000" dirty="0"/>
              <a:t> N.s/m</a:t>
            </a:r>
            <a:r>
              <a:rPr lang="en-US" sz="3000" baseline="30000" dirty="0"/>
              <a:t>2</a:t>
            </a:r>
            <a:r>
              <a:rPr lang="en-US" sz="3000" dirty="0"/>
              <a:t>, find: detention time, power input, G and G.T.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931368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04800"/>
                <a:ext cx="8229600" cy="5821363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 algn="just">
                  <a:buNone/>
                </a:pPr>
                <a:r>
                  <a:rPr lang="en-US" sz="3600" dirty="0"/>
                  <a:t>Solution</a:t>
                </a:r>
                <a:r>
                  <a:rPr lang="en-US" sz="3600" dirty="0" smtClean="0"/>
                  <a:t>:</a:t>
                </a:r>
              </a:p>
              <a:p>
                <a:pPr marL="0" indent="0" algn="just">
                  <a:buNone/>
                </a:pPr>
                <a:endParaRPr lang="en-US" sz="3600" dirty="0"/>
              </a:p>
              <a:p>
                <a:pPr marL="0" indent="0" algn="just">
                  <a:buNone/>
                </a:pPr>
                <a:r>
                  <a:rPr lang="en-US" sz="3600" dirty="0"/>
                  <a:t>Volume= 30*12*4.5 =1620 m</a:t>
                </a:r>
                <a:r>
                  <a:rPr lang="en-US" sz="3600" baseline="30000" dirty="0"/>
                  <a:t>3</a:t>
                </a:r>
                <a:endParaRPr lang="en-US" sz="3600" dirty="0"/>
              </a:p>
              <a:p>
                <a:pPr marL="0" indent="0" algn="just">
                  <a:buNone/>
                </a:pPr>
                <a:r>
                  <a:rPr lang="en-US" sz="3600" dirty="0"/>
                  <a:t>D.T.= Vol./Q =1620/ 1 =1620 sec = 27 min</a:t>
                </a:r>
              </a:p>
              <a:p>
                <a:pPr marL="0" indent="0" algn="just">
                  <a:buNone/>
                </a:pPr>
                <a:r>
                  <a:rPr lang="en-US" sz="3600" dirty="0"/>
                  <a:t>P= 0.5* Cd.ρ.A.v</a:t>
                </a:r>
                <a:r>
                  <a:rPr lang="en-US" sz="3600" baseline="30000" dirty="0"/>
                  <a:t>3</a:t>
                </a:r>
                <a:endParaRPr lang="en-US" sz="3600" dirty="0"/>
              </a:p>
              <a:p>
                <a:pPr marL="0" indent="0" algn="just">
                  <a:buNone/>
                </a:pPr>
                <a:r>
                  <a:rPr lang="en-US" sz="3600" dirty="0"/>
                  <a:t>If Cd is not mention in the question use 1.8</a:t>
                </a:r>
              </a:p>
              <a:p>
                <a:pPr marL="0" indent="0" algn="just">
                  <a:buNone/>
                </a:pPr>
                <a:r>
                  <a:rPr lang="en-US" sz="3600" dirty="0"/>
                  <a:t>No. of paddles = 2*4 =8 paddles</a:t>
                </a:r>
              </a:p>
              <a:p>
                <a:pPr marL="0" indent="0" algn="just">
                  <a:buNone/>
                </a:pPr>
                <a:r>
                  <a:rPr lang="en-US" sz="3600" dirty="0"/>
                  <a:t>A total = area of one paddle* no. of paddles = 0.3*12*8 =28.8 m</a:t>
                </a:r>
                <a:r>
                  <a:rPr lang="en-US" sz="3600" baseline="30000" dirty="0"/>
                  <a:t>2</a:t>
                </a:r>
                <a:endParaRPr lang="en-US" sz="3600" dirty="0"/>
              </a:p>
              <a:p>
                <a:pPr marL="0" indent="0" algn="just">
                  <a:buNone/>
                </a:pPr>
                <a:r>
                  <a:rPr lang="en-US" sz="3600" dirty="0"/>
                  <a:t>v =(1-k)*2π.</a:t>
                </a:r>
                <a:r>
                  <a:rPr lang="en-US" sz="3600" dirty="0" err="1"/>
                  <a:t>r.n</a:t>
                </a:r>
                <a:r>
                  <a:rPr lang="en-US" sz="3600" dirty="0"/>
                  <a:t>/60 = (1- 0.25)*2*3.14*2*2.5/60 = 0.392 m/s</a:t>
                </a:r>
              </a:p>
              <a:p>
                <a:pPr marL="0" indent="0" algn="just">
                  <a:buNone/>
                </a:pPr>
                <a:r>
                  <a:rPr lang="en-US" sz="3600" dirty="0"/>
                  <a:t>P= 0.5* 1.8*1000 *28.8*(0.392)</a:t>
                </a:r>
                <a:r>
                  <a:rPr lang="en-US" sz="3600" baseline="30000" dirty="0"/>
                  <a:t>3</a:t>
                </a:r>
                <a:r>
                  <a:rPr lang="en-US" sz="3600" dirty="0"/>
                  <a:t> = 1561.3 watt	</a:t>
                </a: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n-US" sz="3600" i="1">
                        <a:latin typeface="Cambria Math"/>
                      </a:rPr>
                      <m:t>𝐺</m:t>
                    </m:r>
                    <m:r>
                      <a:rPr lang="en-US" sz="36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3600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3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600" i="1">
                                <a:latin typeface="Cambria Math"/>
                              </a:rPr>
                              <m:t>𝑃</m:t>
                            </m:r>
                          </m:num>
                          <m:den>
                            <m:r>
                              <a:rPr lang="en-US" sz="3600" i="1">
                                <a:latin typeface="Cambria Math"/>
                              </a:rPr>
                              <m:t>𝜇</m:t>
                            </m:r>
                            <m:r>
                              <a:rPr lang="en-US" sz="3600" i="1">
                                <a:latin typeface="Cambria Math"/>
                              </a:rPr>
                              <m:t>.</m:t>
                            </m:r>
                            <m:r>
                              <a:rPr lang="en-US" sz="3600" i="1">
                                <a:latin typeface="Cambria Math"/>
                              </a:rPr>
                              <m:t>𝑉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3600" dirty="0"/>
                  <a:t> =27.1 sec</a:t>
                </a:r>
                <a:r>
                  <a:rPr lang="en-US" sz="3600" baseline="30000" dirty="0"/>
                  <a:t>-1</a:t>
                </a:r>
                <a:r>
                  <a:rPr lang="en-US" sz="3600" dirty="0"/>
                  <a:t> , G =20-50 sec</a:t>
                </a:r>
                <a:r>
                  <a:rPr lang="en-US" sz="3600" baseline="30000" dirty="0"/>
                  <a:t>-1</a:t>
                </a:r>
                <a:r>
                  <a:rPr lang="en-US" sz="3600" dirty="0"/>
                  <a:t> ; then ok</a:t>
                </a:r>
              </a:p>
              <a:p>
                <a:pPr marL="0" indent="0" algn="just">
                  <a:buNone/>
                </a:pPr>
                <a:r>
                  <a:rPr lang="en-US" sz="3600" dirty="0"/>
                  <a:t>G.T = G. D.T =27.1* 1620 = 4.3902 * 10</a:t>
                </a:r>
                <a:r>
                  <a:rPr lang="en-US" sz="3600" baseline="30000" dirty="0"/>
                  <a:t>4</a:t>
                </a:r>
                <a:r>
                  <a:rPr lang="en-US" sz="3600" dirty="0"/>
                  <a:t>; GT = (2* 10</a:t>
                </a:r>
                <a:r>
                  <a:rPr lang="en-US" sz="3600" baseline="30000" dirty="0"/>
                  <a:t>4</a:t>
                </a:r>
                <a:r>
                  <a:rPr lang="en-US" sz="3600" dirty="0"/>
                  <a:t>- 2*10</a:t>
                </a:r>
                <a:r>
                  <a:rPr lang="en-US" sz="3600" baseline="30000" dirty="0"/>
                  <a:t>5</a:t>
                </a:r>
                <a:r>
                  <a:rPr lang="en-US" sz="3600" dirty="0"/>
                  <a:t>); then ok</a:t>
                </a:r>
              </a:p>
              <a:p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04800"/>
                <a:ext cx="8229600" cy="5821363"/>
              </a:xfrm>
              <a:blipFill rotWithShape="1">
                <a:blip r:embed="rId2"/>
                <a:stretch>
                  <a:fillRect l="-1185" t="-1885" r="-2148" b="-3979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9743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4240</TotalTime>
  <Words>727</Words>
  <Application>Microsoft Office PowerPoint</Application>
  <PresentationFormat>On-screen Show (4:3)</PresentationFormat>
  <Paragraphs>78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CE 405 Sanitary and Environmental Engineering</vt:lpstr>
      <vt:lpstr>Flocculation</vt:lpstr>
      <vt:lpstr>PowerPoint Presentation</vt:lpstr>
      <vt:lpstr>Design criteria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Waste water</dc:title>
  <dc:creator>User</dc:creator>
  <cp:lastModifiedBy>Amer Bader</cp:lastModifiedBy>
  <cp:revision>260</cp:revision>
  <dcterms:created xsi:type="dcterms:W3CDTF">2006-08-16T00:00:00Z</dcterms:created>
  <dcterms:modified xsi:type="dcterms:W3CDTF">2017-12-13T17:29:29Z</dcterms:modified>
</cp:coreProperties>
</file>